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0" r:id="rId13"/>
    <p:sldId id="264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jpe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jpeg"/><Relationship Id="rId5" Type="http://schemas.openxmlformats.org/officeDocument/2006/relationships/image" Target="../media/image17.gif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5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8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Александр\Desktop\глинка\5b420d14ed1ecb0b939449babc9a50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7662">
            <a:off x="2086906" y="3285855"/>
            <a:ext cx="2013942" cy="270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лександр\Desktop\глинка\10320744_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9709">
            <a:off x="501094" y="3571354"/>
            <a:ext cx="1984178" cy="269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лександр\Desktop\глинка\50f280c19544d13c98f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93" y="854775"/>
            <a:ext cx="3886534" cy="259228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19872" y="321702"/>
            <a:ext cx="5148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«Музыка- душа моя»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05927" y="1412776"/>
            <a:ext cx="453650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Вокальное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искусство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творчестве 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Михаила Ивановича Глинки</a:t>
            </a:r>
          </a:p>
          <a:p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025220" y="4637493"/>
            <a:ext cx="3563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МБУ ДО «Детская школа искусств» НМР РТ</a:t>
            </a:r>
          </a:p>
          <a:p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Харитонова Л.А.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18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3" y="1058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 descr="C:\Users\Александр\Desktop\глинка\1200x630wp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3" t="16070" r="32895" b="16051"/>
          <a:stretch/>
        </p:blipFill>
        <p:spPr bwMode="auto">
          <a:xfrm rot="21395620">
            <a:off x="527024" y="685443"/>
            <a:ext cx="3480220" cy="3697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Александр\Desktop\глинка\1737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4533">
            <a:off x="4179701" y="3405324"/>
            <a:ext cx="2146606" cy="3116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Александр\Desktop\глинка\naumov-artem-14-let.-proshchanie-glinki-s-sankt_pererburgom.-bum._-guash.-prep.-geraskina-t.v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6"/>
          <a:stretch/>
        </p:blipFill>
        <p:spPr bwMode="auto">
          <a:xfrm>
            <a:off x="4529630" y="764704"/>
            <a:ext cx="4226782" cy="2835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85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8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Александр\Desktop\глинка\3133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27" y="692696"/>
            <a:ext cx="3343713" cy="2916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1.bp.blogspot.com/-dqfXcVMUZZs/VXNqRJGevmI/AAAAAAAANVk/4aWCkZnaxs8/s1600/%25D0%259F%25D0%25BE%25D0%25BF%25D1%2583%25D1%2582%25D0%25BD%25D0%25B0%25D1%258F%2B%25D0%25BF%25D0%25B5%25D1%2581%25D0%25BD%25D1%258F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30" t="25855" r="2530" b="9193"/>
          <a:stretch/>
        </p:blipFill>
        <p:spPr bwMode="auto">
          <a:xfrm>
            <a:off x="4355976" y="980728"/>
            <a:ext cx="4393938" cy="2143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3861048"/>
            <a:ext cx="81369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Светлую, праздничную трактовку получает тема дороги в «Попутной песне». Ее слова писались Кукольником вдогонку к уже сочиненной музыке, и теснейшее слияние музыки и слова в данном случае говорит о несомненной музыкальности Кукольника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55600"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Отрывистые вокальные фразы основаны на скороговорке: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Дым столбом, кипит, дымится Пароход! </a:t>
            </a: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Пестрота, разгул, волненье, Ожиданье, нетерпенье...</a:t>
            </a:r>
          </a:p>
          <a:p>
            <a:pPr indent="355600"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М. Глинка Романсы – Попутная песня(music4love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12360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2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8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365104"/>
            <a:ext cx="79928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поздних романсах Глинки (конец 40-х – 50-е годы) усиливается психологическое начало и трагически-скорбные настроения (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Песнь Маргариты», «Молитва», «Ты скоро меня позабудешь», «Не говори, что сердцу больно»). Романсы этого времени можно отнести к драматическим монологам. </a:t>
            </a:r>
          </a:p>
        </p:txBody>
      </p:sp>
      <p:pic>
        <p:nvPicPr>
          <p:cNvPr id="15362" name="Picture 2" descr="https://pimg.mycdn.me/getImage?disableStub=true&amp;type=VIDEO_S_720&amp;url=http%3A%2F%2Fvdp.mycdn.me%2FgetImage%3Fid%3D34113915471%26idx%3D4%26thumbType%3D32%26f%3D1&amp;signatureToken=WmutUSYMLIZUwP9OlBW1P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908720"/>
            <a:ext cx="3968440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www.knigisosklada.ru/images/books/2135/big/21355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332656"/>
            <a:ext cx="2819601" cy="3874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07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8" y="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5154" y="4358691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М.И.Глинка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основоположник русской вокальной школы, соединяющей высокое мастерство владения голосом, широкую распевность и драматическую выразительность.</a:t>
            </a:r>
          </a:p>
          <a:p>
            <a:pPr indent="355600"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Вокальное творчество М.И. Глинки - новая эпоха в развитии русского вокального искусства, оказавшая большое влияние на выработку исполнительского стиля русской школы пения. </a:t>
            </a:r>
          </a:p>
        </p:txBody>
      </p:sp>
      <p:pic>
        <p:nvPicPr>
          <p:cNvPr id="8199" name="Picture 7" descr="http://www.bibl.artcenter.ru/upload/image/ruk4/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9" r="4296" b="22746"/>
          <a:stretch/>
        </p:blipFill>
        <p:spPr bwMode="auto">
          <a:xfrm>
            <a:off x="25212" y="260648"/>
            <a:ext cx="8820472" cy="3837395"/>
          </a:xfrm>
          <a:prstGeom prst="flowChartAlternateProcess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лександр\Desktop\глинка\50f280c19544d13c98f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910855"/>
            <a:ext cx="3803612" cy="2536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5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8" y="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028343"/>
            <a:ext cx="78488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Список литературы: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Левашова О.Е. Михаил Иванович Глинка. М., 1987 - 1988. Кн. I - II.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Русские песни и романсы / Вступ. статья и сост. В. Гусева. - М.: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Худож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лит., 1989. - (Классики и современники.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Поэтич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б-ка)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Глинка в воспоминаниях современников / Под ред.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А.А.Орловой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- М., 1955.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Коцин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А. 200 лет со дня рождения композитора М. И. Глинки // Филателия. — 2004. — № 8. — С. 2—3.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Летопись жизни и творчества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М.И.Глинки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М., 1978.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Серов А.Н. Воспоминания о Михаиле Ивановиче Глинке. - Л., 1984.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musike.ru/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rml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glinka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romance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velikayakultura.ru</a:t>
            </a:r>
          </a:p>
        </p:txBody>
      </p:sp>
    </p:spTree>
    <p:extLst>
      <p:ext uri="{BB962C8B-B14F-4D97-AF65-F5344CB8AC3E}">
        <p14:creationId xmlns:p14="http://schemas.microsoft.com/office/powerpoint/2010/main" val="16242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8" y="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07904" y="10527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3484" y="4005064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Романсы Глинки – драгоценный вклад в русскую музыку. Его вокальное творчество явилось вершиной и завершением длительного периода развития камерной вокальной культуры, зародившейся ещё в XVIII в. Опираясь на сложившиеся традиции русского бытового романса, он создал классические образцы вокальной лирики.</a:t>
            </a:r>
          </a:p>
          <a:p>
            <a:endParaRPr lang="ru-RU" dirty="0"/>
          </a:p>
        </p:txBody>
      </p:sp>
      <p:pic>
        <p:nvPicPr>
          <p:cNvPr id="2050" name="Picture 2" descr="C:\Users\Александр\Desktop\глинка\6435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6672"/>
            <a:ext cx="4752528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921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8" y="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4908" y="4797152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Романсы Глинки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основном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лирические произведения.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этом субъективные чувства художника получают в романсах высокое общечеловеческое значение. </a:t>
            </a:r>
            <a:endParaRPr lang="ru-RU" b="1" dirty="0"/>
          </a:p>
        </p:txBody>
      </p:sp>
      <p:pic>
        <p:nvPicPr>
          <p:cNvPr id="4098" name="Picture 2" descr="C:\Users\Александр\Desktop\глинка\5b420d14ed1ecb0b939449babc9a50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811">
            <a:off x="6076072" y="729418"/>
            <a:ext cx="2668817" cy="3582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Александр\Desktop\глинка\img2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3" t="5008" r="20745" b="6308"/>
          <a:stretch/>
        </p:blipFill>
        <p:spPr bwMode="auto">
          <a:xfrm>
            <a:off x="3419872" y="458874"/>
            <a:ext cx="2592288" cy="371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лександр\Desktop\глинка\100361343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3935">
            <a:off x="549757" y="434205"/>
            <a:ext cx="2824349" cy="3765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32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8" y="-16044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005064"/>
            <a:ext cx="79928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Романсы композитора создавались в пору высокого расцвета русской лирической поэзии. Глинка использовал тексты 20 поэтов, большинство написано на тексты русских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поэтов-современников -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Пушкина, Жуковского,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Дельвига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 Баратынского, Батюшкова.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 глубокая, неразрывная связь русской музыки с поэзией современности в дальнейшем определяет весь путь развития русского классического романса.</a:t>
            </a:r>
          </a:p>
        </p:txBody>
      </p:sp>
      <p:pic>
        <p:nvPicPr>
          <p:cNvPr id="3074" name="Picture 2" descr="C:\Users\Александр\Desktop\глинка\1963_artanomov_pushkin_zhukovskij_u_glink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4499" r="12451" b="6422"/>
          <a:stretch/>
        </p:blipFill>
        <p:spPr bwMode="auto">
          <a:xfrm>
            <a:off x="2236943" y="332656"/>
            <a:ext cx="4698142" cy="3241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691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8" y="-42151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1558" y="4293096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оманс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«Не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искушай меня без нужды». Написан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этот романс на слова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Е.Баратынского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этом романсе Глинка передает мир чувств человека – его разочарованность, любовные сомнения и скрытую надежду. Такое тонкое музыкальное прочтение стихотворения говорит о Глинке, как о человеке утонченном. </a:t>
            </a:r>
          </a:p>
        </p:txBody>
      </p:sp>
      <p:pic>
        <p:nvPicPr>
          <p:cNvPr id="5122" name="Picture 2" descr="C:\Users\Александр\Desktop\глинка\8e1956efae50dbf991574bd57a21ab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5479"/>
            <a:ext cx="2702575" cy="3515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1515"/>
            <a:ext cx="3584360" cy="3600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14135" y="2564904"/>
            <a:ext cx="24096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Не искушай меня без нужды</a:t>
            </a:r>
            <a:br>
              <a:rPr lang="ru-RU" sz="12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Возвратом нежности твоей,</a:t>
            </a:r>
            <a:br>
              <a:rPr lang="ru-RU" sz="12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Разочарованному чужды</a:t>
            </a:r>
            <a:br>
              <a:rPr lang="ru-RU" sz="12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Все обольщенья прежних дней.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Глинка – Романс Не искушай(music4love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52320" y="55928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1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7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6" y="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4868" y="4005064"/>
            <a:ext cx="82089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Расцвет камерно-вокальной музыки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М.Глинки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приходится на конец 30-х – 40-е годы, которые можно назвать «пушкинской порой» в его творчестве. Глинка глубже и вернее других современников Пушкина передал в своей музыке полноту и гармоничность жизнеощущения, свойственные поэзии. Всего Глинка создал Пушкина десять романсов, два из них появились еще при жизни поэта – «Не пой, красавица, при мне» и «Я здесь,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Инезилья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». </a:t>
            </a:r>
          </a:p>
        </p:txBody>
      </p:sp>
      <p:pic>
        <p:nvPicPr>
          <p:cNvPr id="6149" name="Picture 5" descr="https://studfiles.net/html/2706/741/html_NhleZhhKKe.vsoU/htmlconvd-v2OJxA1x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5076">
            <a:off x="3184239" y="891062"/>
            <a:ext cx="1818506" cy="2721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" t="17895" r="61368" b="27227"/>
          <a:stretch/>
        </p:blipFill>
        <p:spPr bwMode="auto">
          <a:xfrm>
            <a:off x="683568" y="664863"/>
            <a:ext cx="2448272" cy="3013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C:\Users\Александр\Desktop\глинка\не пой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16" y="324384"/>
            <a:ext cx="3278364" cy="34064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М. Глинка Романсы – Не пой, красавица(music4love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08304" y="56990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6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9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80" y="0"/>
            <a:ext cx="91726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36510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Общепризнанным шедевром русской музыки стал романс «Я помню чудное мгновенье», посвященный Е.Е. Керн (1840). Все высказанное Пушкиным в этом прекрасном стихотворении было пережито и прочувствовано Глинкой. </a:t>
            </a:r>
          </a:p>
        </p:txBody>
      </p:sp>
      <p:pic>
        <p:nvPicPr>
          <p:cNvPr id="10241" name="Picture 1" descr="C:\Users\Александр\Desktop\глинка\user_file_59298406ce8d6_0_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33871" r="37198" b="5570"/>
          <a:stretch/>
        </p:blipFill>
        <p:spPr bwMode="auto">
          <a:xfrm>
            <a:off x="811962" y="876060"/>
            <a:ext cx="3713019" cy="2731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Александр\Desktop\глинка\img1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" t="29861" r="-1359" b="513"/>
          <a:stretch/>
        </p:blipFill>
        <p:spPr bwMode="auto">
          <a:xfrm>
            <a:off x="6218106" y="876060"/>
            <a:ext cx="2152792" cy="2480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18106" y="3464841"/>
            <a:ext cx="2232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Екатерина</a:t>
            </a: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Керн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М.Глинка – романс Я помню чудное мгновенье (на сл. Пушкина)(music4love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64288" y="52606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2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4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4653136"/>
            <a:ext cx="79208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романсе "Венецианская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ночь"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слова И.И.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Козлова) воспевается романтическое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ощущение прекрасного - молодости, счастья и красоты жизни.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Музыка романса полна светлого, безмятежного чувства; она пленяет классической ясностью, стройностью и целомудренной простотой. </a:t>
            </a:r>
          </a:p>
        </p:txBody>
      </p:sp>
      <p:pic>
        <p:nvPicPr>
          <p:cNvPr id="9219" name="Picture 3" descr="C:\Users\Александр\Desktop\глинка\venec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0865">
            <a:off x="3185089" y="1283085"/>
            <a:ext cx="1974759" cy="291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" descr="C:\Users\Александр\Desktop\глинка\вен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" r="3388" b="2218"/>
          <a:stretch/>
        </p:blipFill>
        <p:spPr bwMode="auto">
          <a:xfrm>
            <a:off x="962527" y="836712"/>
            <a:ext cx="2435191" cy="334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Александр\Desktop\глинка\венец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113" y="836712"/>
            <a:ext cx="3353920" cy="309634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Глинка – Романс ''Венецианская ночь''(music4love.net)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40352" y="5848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0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15000">
        <p14:doors dir="vert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1" y="0"/>
            <a:ext cx="91293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4005064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Романс «Жаворонок» становится воплощением образа любимой русской природы. Это простая задушевная песня, в фортепианной партии которой присутствуют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звукоизобразительные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моменты, что передает безмятежный, спокойный эмоциональный настрой. Романс «Жаворонок входит в вокальный цикл «Прощание с Петербургом» на стихи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Н.Кукольника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Этот единственный в творчестве композитора цикл возник в 1840 году и получил такое название в связи с наметившимся отъездом Глинки за границу.</a:t>
            </a:r>
          </a:p>
        </p:txBody>
      </p:sp>
      <p:pic>
        <p:nvPicPr>
          <p:cNvPr id="12291" name="Picture 3" descr="C:\Users\Александр\Desktop\глинка\жав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9" t="10740" r="12223" b="16264"/>
          <a:stretch/>
        </p:blipFill>
        <p:spPr bwMode="auto">
          <a:xfrm>
            <a:off x="5938340" y="1196753"/>
            <a:ext cx="2400987" cy="18211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Александр\Desktop\глинка\жаворонок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751">
            <a:off x="3148743" y="752407"/>
            <a:ext cx="2120390" cy="2999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Александр\Desktop\глинка\user_file_59298406ce8d6_0_5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04" t="24322" r="15050" b="28883"/>
          <a:stretch/>
        </p:blipFill>
        <p:spPr bwMode="auto">
          <a:xfrm>
            <a:off x="1043608" y="355292"/>
            <a:ext cx="2376264" cy="35513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Глинка – Романс Жаворонок(music4love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29727" y="59760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83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642</Words>
  <Application>Microsoft Office PowerPoint</Application>
  <PresentationFormat>Экран (4:3)</PresentationFormat>
  <Paragraphs>35</Paragraphs>
  <Slides>14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Пользователь</cp:lastModifiedBy>
  <cp:revision>27</cp:revision>
  <dcterms:created xsi:type="dcterms:W3CDTF">2019-01-14T16:22:22Z</dcterms:created>
  <dcterms:modified xsi:type="dcterms:W3CDTF">2022-06-03T08:49:08Z</dcterms:modified>
</cp:coreProperties>
</file>